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sldIdLst>
    <p:sldId id="314" r:id="rId5"/>
    <p:sldId id="349" r:id="rId6"/>
    <p:sldId id="350" r:id="rId7"/>
    <p:sldId id="361" r:id="rId8"/>
    <p:sldId id="387" r:id="rId9"/>
    <p:sldId id="373" r:id="rId10"/>
    <p:sldId id="385" r:id="rId11"/>
    <p:sldId id="388" r:id="rId12"/>
    <p:sldId id="389" r:id="rId13"/>
    <p:sldId id="339" r:id="rId14"/>
    <p:sldId id="369" r:id="rId15"/>
    <p:sldId id="370" r:id="rId16"/>
    <p:sldId id="366" r:id="rId17"/>
    <p:sldId id="367" r:id="rId18"/>
    <p:sldId id="368" r:id="rId19"/>
    <p:sldId id="382" r:id="rId20"/>
    <p:sldId id="383" r:id="rId21"/>
    <p:sldId id="384" r:id="rId22"/>
    <p:sldId id="371" r:id="rId23"/>
    <p:sldId id="380" r:id="rId24"/>
    <p:sldId id="372" r:id="rId25"/>
    <p:sldId id="381" r:id="rId26"/>
    <p:sldId id="357" r:id="rId27"/>
    <p:sldId id="379" r:id="rId28"/>
    <p:sldId id="316" r:id="rId29"/>
    <p:sldId id="390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BB1844-90D1-4F60-8A60-526BF29B7B7F}">
          <p14:sldIdLst>
            <p14:sldId id="314"/>
          </p14:sldIdLst>
        </p14:section>
        <p14:section name="IDA vs Pushover" id="{33525A39-1BB0-420E-A99F-89CE9DAF8F9A}">
          <p14:sldIdLst>
            <p14:sldId id="349"/>
            <p14:sldId id="350"/>
            <p14:sldId id="361"/>
            <p14:sldId id="387"/>
            <p14:sldId id="373"/>
            <p14:sldId id="385"/>
            <p14:sldId id="388"/>
            <p14:sldId id="389"/>
          </p14:sldIdLst>
        </p14:section>
        <p14:section name="Pushover Hinge" id="{D649DAEF-F8B3-4CC4-97F8-B7754DD18883}">
          <p14:sldIdLst>
            <p14:sldId id="339"/>
            <p14:sldId id="369"/>
            <p14:sldId id="370"/>
            <p14:sldId id="366"/>
            <p14:sldId id="367"/>
            <p14:sldId id="368"/>
            <p14:sldId id="382"/>
            <p14:sldId id="383"/>
            <p14:sldId id="384"/>
            <p14:sldId id="371"/>
            <p14:sldId id="380"/>
            <p14:sldId id="372"/>
            <p14:sldId id="381"/>
          </p14:sldIdLst>
        </p14:section>
        <p14:section name="GUI" id="{4985B93E-9939-477A-BA0E-1A938E934863}">
          <p14:sldIdLst>
            <p14:sldId id="357"/>
            <p14:sldId id="379"/>
          </p14:sldIdLst>
        </p14:section>
        <p14:section name="Roadmap" id="{4B1DB29A-4AEB-4B77-8A06-0C7ADFAC9240}">
          <p14:sldIdLst>
            <p14:sldId id="316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7E6E6"/>
    <a:srgbClr val="F7F7F7"/>
    <a:srgbClr val="F8F8F8"/>
    <a:srgbClr val="FE1359"/>
    <a:srgbClr val="FAF8F9"/>
    <a:srgbClr val="F9E5D7"/>
    <a:srgbClr val="1B1B1B"/>
    <a:srgbClr val="FAFAFA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8" autoAdjust="0"/>
    <p:restoredTop sz="81439" autoAdjust="0"/>
  </p:normalViewPr>
  <p:slideViewPr>
    <p:cSldViewPr snapToGrid="0">
      <p:cViewPr varScale="1">
        <p:scale>
          <a:sx n="90" d="100"/>
          <a:sy n="90" d="100"/>
        </p:scale>
        <p:origin x="960" y="90"/>
      </p:cViewPr>
      <p:guideLst>
        <p:guide orient="horz" pos="2160"/>
        <p:guide pos="3840"/>
        <p:guide pos="529"/>
        <p:guide pos="7151"/>
      </p:guideLst>
    </p:cSldViewPr>
  </p:slideViewPr>
  <p:outlineViewPr>
    <p:cViewPr>
      <p:scale>
        <a:sx n="33" d="100"/>
        <a:sy n="33" d="100"/>
      </p:scale>
      <p:origin x="0" y="-112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2019/2/25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試試看暫停一下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778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Don’t have median curve, because IM </a:t>
            </a:r>
            <a:r>
              <a:rPr lang="zh-TW" altLang="en-US" dirty="0" smtClean="0"/>
              <a:t>不唯一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777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704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7571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CUT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  <a:r>
              <a:rPr lang="en-US" altLang="zh-TW" sz="3600" spc="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(12)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8506231" cy="701731"/>
          </a:xfrm>
        </p:spPr>
        <p:txBody>
          <a:bodyPr/>
          <a:lstStyle/>
          <a:p>
            <a:r>
              <a:rPr lang="en-US" dirty="0" smtClean="0"/>
              <a:t>Problem: </a:t>
            </a:r>
            <a:r>
              <a:rPr lang="en-US" dirty="0" smtClean="0">
                <a:solidFill>
                  <a:schemeClr val="accent1"/>
                </a:solidFill>
              </a:rPr>
              <a:t>Without Middle Hinge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705" b="19225"/>
          <a:stretch/>
        </p:blipFill>
        <p:spPr>
          <a:xfrm>
            <a:off x="6100933" y="2190309"/>
            <a:ext cx="5506850" cy="40510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466" b="21085"/>
          <a:stretch/>
        </p:blipFill>
        <p:spPr>
          <a:xfrm>
            <a:off x="584496" y="2232840"/>
            <a:ext cx="5506850" cy="40084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97898" y="1559646"/>
            <a:ext cx="199458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Time History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66970" y="1559642"/>
            <a:ext cx="147732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1346" y="1552353"/>
            <a:ext cx="0" cy="46889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47479" y="3637108"/>
            <a:ext cx="193418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 Middle Hinge</a:t>
            </a:r>
          </a:p>
        </p:txBody>
      </p:sp>
    </p:spTree>
    <p:extLst>
      <p:ext uri="{BB962C8B-B14F-4D97-AF65-F5344CB8AC3E}">
        <p14:creationId xmlns:p14="http://schemas.microsoft.com/office/powerpoint/2010/main" val="287627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97780A8-55AE-48DC-B7FD-1EE2C4291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FEMA: NSP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E778890-2725-4072-8B83-18EA2402F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728A0B-9C55-4E09-9E51-F9BC1BD327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873"/>
          <a:stretch/>
        </p:blipFill>
        <p:spPr>
          <a:xfrm>
            <a:off x="474923" y="2291136"/>
            <a:ext cx="5468072" cy="53579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ED8AC36-38BD-4216-B89C-2177CB13A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2022"/>
          <a:stretch/>
        </p:blipFill>
        <p:spPr>
          <a:xfrm>
            <a:off x="6073874" y="2291136"/>
            <a:ext cx="5297959" cy="534769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7A3736A-095D-4BA9-A318-F923F1CF8E08}"/>
              </a:ext>
            </a:extLst>
          </p:cNvPr>
          <p:cNvSpPr txBox="1"/>
          <p:nvPr/>
        </p:nvSpPr>
        <p:spPr>
          <a:xfrm>
            <a:off x="2969231" y="1756881"/>
            <a:ext cx="82971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9DC451D-2064-49EC-A687-D2D7BD7D1E71}"/>
              </a:ext>
            </a:extLst>
          </p:cNvPr>
          <p:cNvSpPr txBox="1"/>
          <p:nvPr/>
        </p:nvSpPr>
        <p:spPr>
          <a:xfrm>
            <a:off x="8435083" y="1756881"/>
            <a:ext cx="115031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Maximum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F4E3C69-42A1-4071-B17F-FAB9EAD1C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1430F8-5BA1-404B-B36C-082D7D0892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582" y="0"/>
            <a:ext cx="5452418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3F05164-F599-4F2D-BC1C-4865EEE4D7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0236" y="0"/>
            <a:ext cx="5369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4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997" y="2234594"/>
            <a:ext cx="5344500" cy="4004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9864" y="2234594"/>
            <a:ext cx="5344500" cy="4004000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314305" cy="1311128"/>
          </a:xfrm>
        </p:spPr>
        <p:txBody>
          <a:bodyPr/>
          <a:lstStyle/>
          <a:p>
            <a:r>
              <a:rPr lang="en-US" altLang="zh-TW" dirty="0"/>
              <a:t>Artificial Time History - TAP010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2303" y="3441276"/>
            <a:ext cx="1952851" cy="14630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10600" y="3441276"/>
            <a:ext cx="1952852" cy="1463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59030" y="1971528"/>
            <a:ext cx="192616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Design Spectrum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53862" y="1971527"/>
            <a:ext cx="22467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Maximum Spectrum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07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TAP032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90" y="2036600"/>
            <a:ext cx="5344500" cy="4004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350" y="2072160"/>
            <a:ext cx="5344500" cy="400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70" y="2854000"/>
            <a:ext cx="5344500" cy="400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360" y="3164360"/>
            <a:ext cx="5344500" cy="40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84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TAP052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90" y="1823240"/>
            <a:ext cx="5344500" cy="4004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1823240"/>
            <a:ext cx="5344500" cy="400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690" y="3235480"/>
            <a:ext cx="5344500" cy="400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190" y="2951000"/>
            <a:ext cx="5344500" cy="40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88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7208C43-52E1-49A6-B742-73AA96A39F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975439" cy="1311128"/>
          </a:xfrm>
        </p:spPr>
        <p:txBody>
          <a:bodyPr/>
          <a:lstStyle/>
          <a:p>
            <a:r>
              <a:rPr lang="en-US" altLang="zh-TW" dirty="0"/>
              <a:t>Artificial Time History - TAP010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F62A905-98D1-40A4-8B45-90F15B792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ED8F4D-91BB-496F-9317-D403F8CAD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423" b="16672"/>
          <a:stretch/>
        </p:blipFill>
        <p:spPr>
          <a:xfrm>
            <a:off x="436059" y="2352782"/>
            <a:ext cx="5530408" cy="42454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9AD704B-7CD5-4908-8C74-EE5FA685A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423" b="19704"/>
          <a:stretch/>
        </p:blipFill>
        <p:spPr>
          <a:xfrm>
            <a:off x="6038384" y="2342513"/>
            <a:ext cx="5530408" cy="403750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9617B9E-9596-4795-A8DA-691719B0748E}"/>
              </a:ext>
            </a:extLst>
          </p:cNvPr>
          <p:cNvSpPr txBox="1"/>
          <p:nvPr/>
        </p:nvSpPr>
        <p:spPr>
          <a:xfrm>
            <a:off x="2969231" y="1756881"/>
            <a:ext cx="82971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6A70A3-3E88-459D-8A6D-B3A24B323632}"/>
              </a:ext>
            </a:extLst>
          </p:cNvPr>
          <p:cNvSpPr txBox="1"/>
          <p:nvPr/>
        </p:nvSpPr>
        <p:spPr>
          <a:xfrm>
            <a:off x="8435083" y="1756881"/>
            <a:ext cx="115031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Maximum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90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BCAE7F3-3468-4D7D-82D5-1BA22A463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E9F56E-BCCF-49A4-9048-EB63D4340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93B8DD-E0C3-439F-87B5-A840DE1B8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97" y="0"/>
            <a:ext cx="5530408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5B010C6-7565-46A4-A33C-E062D4FA7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196" y="0"/>
            <a:ext cx="5530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2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6ED49116-7FF9-4B43-8B5A-9F63F292DC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2E1D49C-A0D7-477A-97C8-87C9C3E2F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37E455-FC55-45B7-83C7-50F5CFC7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80" y="0"/>
            <a:ext cx="5530408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D4C583E-6D0F-4D18-84C3-7FA090D1D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712" y="0"/>
            <a:ext cx="5530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AC50677-E789-4F8B-8742-015EB61B6F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18876"/>
          <a:stretch/>
        </p:blipFill>
        <p:spPr>
          <a:xfrm>
            <a:off x="428435" y="2085653"/>
            <a:ext cx="10965263" cy="5563451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671BA523-7A2A-41E2-A89C-D5E94C58C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Pushover 0 Step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FC172CA-D9F3-4553-AD76-9286D6E37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2E3EDAC-DA47-420F-8956-DA75A76D9C41}"/>
              </a:ext>
            </a:extLst>
          </p:cNvPr>
          <p:cNvSpPr txBox="1"/>
          <p:nvPr/>
        </p:nvSpPr>
        <p:spPr>
          <a:xfrm>
            <a:off x="2926699" y="175688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F0DE53-04EF-4BA0-80B1-1DC07D10E4B5}"/>
              </a:ext>
            </a:extLst>
          </p:cNvPr>
          <p:cNvSpPr txBox="1"/>
          <p:nvPr/>
        </p:nvSpPr>
        <p:spPr>
          <a:xfrm>
            <a:off x="8403185" y="1756881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55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839788" y="1917602"/>
            <a:ext cx="5256212" cy="4169084"/>
            <a:chOff x="839788" y="1917602"/>
            <a:chExt cx="5256212" cy="4169084"/>
          </a:xfrm>
        </p:grpSpPr>
        <p:sp>
          <p:nvSpPr>
            <p:cNvPr id="10" name="矩形 9"/>
            <p:cNvSpPr/>
            <p:nvPr/>
          </p:nvSpPr>
          <p:spPr>
            <a:xfrm>
              <a:off x="1449421" y="2269864"/>
              <a:ext cx="250287" cy="3463962"/>
            </a:xfrm>
            <a:prstGeom prst="rect">
              <a:avLst/>
            </a:prstGeom>
            <a:solidFill>
              <a:srgbClr val="1ABC9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699708" y="2269864"/>
              <a:ext cx="849854" cy="3463962"/>
            </a:xfrm>
            <a:prstGeom prst="rect">
              <a:avLst/>
            </a:prstGeom>
            <a:solidFill>
              <a:srgbClr val="3498D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549562" y="2269864"/>
              <a:ext cx="3259567" cy="3463962"/>
            </a:xfrm>
            <a:prstGeom prst="rect">
              <a:avLst/>
            </a:prstGeom>
            <a:solidFill>
              <a:srgbClr val="E958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9788" y="1917602"/>
              <a:ext cx="5256212" cy="4169084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6096000" y="1917602"/>
            <a:ext cx="1437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635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763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708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2002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297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70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3AAB039-39D4-420B-AFB0-0F2F7C151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5284" t="22322" r="3272"/>
          <a:stretch/>
        </p:blipFill>
        <p:spPr>
          <a:xfrm>
            <a:off x="838200" y="2280863"/>
            <a:ext cx="9959939" cy="5327150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D2457C3-0390-4EB6-84C4-3630BB284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Pushover 13 Step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134C5CE-96E2-42BB-8832-CB4E0056D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sp>
        <p:nvSpPr>
          <p:cNvPr id="7" name="文字方塊 7">
            <a:extLst>
              <a:ext uri="{FF2B5EF4-FFF2-40B4-BE49-F238E27FC236}">
                <a16:creationId xmlns:a16="http://schemas.microsoft.com/office/drawing/2014/main" id="{B2E3EDAC-DA47-420F-8956-DA75A76D9C41}"/>
              </a:ext>
            </a:extLst>
          </p:cNvPr>
          <p:cNvSpPr txBox="1"/>
          <p:nvPr/>
        </p:nvSpPr>
        <p:spPr>
          <a:xfrm>
            <a:off x="2926699" y="175688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8">
            <a:extLst>
              <a:ext uri="{FF2B5EF4-FFF2-40B4-BE49-F238E27FC236}">
                <a16:creationId xmlns:a16="http://schemas.microsoft.com/office/drawing/2014/main" id="{36F0DE53-04EF-4BA0-80B1-1DC07D10E4B5}"/>
              </a:ext>
            </a:extLst>
          </p:cNvPr>
          <p:cNvSpPr txBox="1"/>
          <p:nvPr/>
        </p:nvSpPr>
        <p:spPr>
          <a:xfrm>
            <a:off x="8403185" y="1756881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48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0CB0D8A-023E-4CE4-950B-B457E4A95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4279" t="21873"/>
          <a:stretch/>
        </p:blipFill>
        <p:spPr>
          <a:xfrm>
            <a:off x="838200" y="2219218"/>
            <a:ext cx="10190224" cy="5357970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90FF9EE-EDBA-497E-9C5C-21321E67A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Time History 30s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8F3C9A7-1E99-423B-A800-D7E5756FF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7" name="文字方塊 7">
            <a:extLst>
              <a:ext uri="{FF2B5EF4-FFF2-40B4-BE49-F238E27FC236}">
                <a16:creationId xmlns:a16="http://schemas.microsoft.com/office/drawing/2014/main" id="{B2E3EDAC-DA47-420F-8956-DA75A76D9C41}"/>
              </a:ext>
            </a:extLst>
          </p:cNvPr>
          <p:cNvSpPr txBox="1"/>
          <p:nvPr/>
        </p:nvSpPr>
        <p:spPr>
          <a:xfrm>
            <a:off x="2926699" y="175688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8">
            <a:extLst>
              <a:ext uri="{FF2B5EF4-FFF2-40B4-BE49-F238E27FC236}">
                <a16:creationId xmlns:a16="http://schemas.microsoft.com/office/drawing/2014/main" id="{36F0DE53-04EF-4BA0-80B1-1DC07D10E4B5}"/>
              </a:ext>
            </a:extLst>
          </p:cNvPr>
          <p:cNvSpPr txBox="1"/>
          <p:nvPr/>
        </p:nvSpPr>
        <p:spPr>
          <a:xfrm>
            <a:off x="8403185" y="1756881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82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00C707C-376D-4382-97CE-2E03A7FA43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21273"/>
          <a:stretch/>
        </p:blipFill>
        <p:spPr>
          <a:xfrm>
            <a:off x="440031" y="2270590"/>
            <a:ext cx="10983169" cy="5399068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3BEEF86-B540-4AA4-A09F-529C52ADD2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Time History 40s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C8459B8-D953-4EA5-BB2B-D09BD5765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7" name="文字方塊 7">
            <a:extLst>
              <a:ext uri="{FF2B5EF4-FFF2-40B4-BE49-F238E27FC236}">
                <a16:creationId xmlns:a16="http://schemas.microsoft.com/office/drawing/2014/main" id="{B2E3EDAC-DA47-420F-8956-DA75A76D9C41}"/>
              </a:ext>
            </a:extLst>
          </p:cNvPr>
          <p:cNvSpPr txBox="1"/>
          <p:nvPr/>
        </p:nvSpPr>
        <p:spPr>
          <a:xfrm>
            <a:off x="2926699" y="175688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8">
            <a:extLst>
              <a:ext uri="{FF2B5EF4-FFF2-40B4-BE49-F238E27FC236}">
                <a16:creationId xmlns:a16="http://schemas.microsoft.com/office/drawing/2014/main" id="{36F0DE53-04EF-4BA0-80B1-1DC07D10E4B5}"/>
              </a:ext>
            </a:extLst>
          </p:cNvPr>
          <p:cNvSpPr txBox="1"/>
          <p:nvPr/>
        </p:nvSpPr>
        <p:spPr>
          <a:xfrm>
            <a:off x="8403185" y="1756881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46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273629" y="2634937"/>
            <a:ext cx="4013200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LinearCut</a:t>
            </a:r>
            <a:endParaRPr lang="fr-FR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GUI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" r="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746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0D5BE8-28D3-47DF-B792-F1CC9C752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pic>
        <p:nvPicPr>
          <p:cNvPr id="4" name="螢幕錄製 3">
            <a:hlinkClick r:id="" action="ppaction://media"/>
            <a:extLst>
              <a:ext uri="{FF2B5EF4-FFF2-40B4-BE49-F238E27FC236}">
                <a16:creationId xmlns:a16="http://schemas.microsoft.com/office/drawing/2014/main" id="{F14CD9E5-6489-4F50-8BE2-2119579F99D0}"/>
              </a:ext>
            </a:extLst>
          </p:cNvPr>
          <p:cNvPicPr>
            <a:picLocks noGrp="1" noChangeAspect="1"/>
          </p:cNvPicPr>
          <p:nvPr>
            <p:ph type="pic"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51" t="4552" r="51" b="5816"/>
          <a:stretch/>
        </p:blipFill>
        <p:spPr>
          <a:xfrm>
            <a:off x="1408113" y="1030288"/>
            <a:ext cx="9366250" cy="582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5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oggle-downloads-production.s3.eu-west-1.amazonaws.com/71efc77a0e627aba32e5c44a01051b557e3c3ea79fb21b2957e74b7a1e1594a4/download.png?AWSAccessKeyId=ASIA4YTCGXFHK6DODE4P&amp;Expires=1550141232&amp;Signature=Scpbhc6RgaiFBSUlzlCTEdnCT0M%3D&amp;x-amz-security-token=FQoGZXIvYXdzEI3%2F%2F%2F%2F%2F%2F%2F%2F%2F%2FwEaDL4NX9JtlEoWubZVdiLwAWyzvYD1QpAtkk6XlY%2F5mcOUg5L3%2B4Dwq4e8py43%2BhslbLlaLqeSX5q1FF%2FWgApW6Lox%2FaxELVAiEnTub7xtIkHxKf%2Bw297DX5ZLwQ9z%2F3JaHZ5PF7hoPthsBXr6PAMsM%2Fets2aP%2FjRRsMtpVQhUbs5pasoe6nOE5tY04ySGgUUGVhs14%2BdJ1WWa4AJ1lnFaVKD4TBcPsWoUEoavujsa2L3gSqQcFUff8hU5e%2FVJP9Zz3Z0fio6n9zG2bEMQoxkEwr7H7X4f6e69mMjgtgcWzA6Fme8e2bKBZ6rkWg906jrv9qFjE%2FwtN3UIkW9NUK2GoyikwZPjBQ%3D%3D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" y="1691452"/>
            <a:ext cx="12188360" cy="454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Roadmap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sp>
        <p:nvSpPr>
          <p:cNvPr id="5" name="TextBox 3"/>
          <p:cNvSpPr txBox="1"/>
          <p:nvPr/>
        </p:nvSpPr>
        <p:spPr>
          <a:xfrm>
            <a:off x="4019107" y="4784651"/>
            <a:ext cx="184922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Nonlinear Hinge</a:t>
            </a:r>
          </a:p>
        </p:txBody>
      </p:sp>
    </p:spTree>
    <p:extLst>
      <p:ext uri="{BB962C8B-B14F-4D97-AF65-F5344CB8AC3E}">
        <p14:creationId xmlns:p14="http://schemas.microsoft.com/office/powerpoint/2010/main" val="54963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Roadmap</a:t>
            </a:r>
            <a:endParaRPr lang="zh-TW" alt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424763" y="2498649"/>
            <a:ext cx="9627892" cy="193899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Nonlinear </a:t>
            </a: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Hinge </a:t>
            </a: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</a:t>
            </a: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To Use </a:t>
            </a: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 Complex Structure</a:t>
            </a:r>
          </a:p>
          <a:p>
            <a:pPr algn="l">
              <a:lnSpc>
                <a:spcPct val="120000"/>
              </a:lnSpc>
            </a:pP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FEMA</a:t>
            </a: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</a:t>
            </a: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Verify IDA Result is Correct</a:t>
            </a:r>
          </a:p>
          <a:p>
            <a:pPr algn="l">
              <a:lnSpc>
                <a:spcPct val="120000"/>
              </a:lnSpc>
            </a:pP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Simulate Model: 2-D 3 story </a:t>
            </a: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 </a:t>
            </a: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FEMA P695 Model? </a:t>
            </a: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 Actual Model ( from corporation ) 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9581" y="2498649"/>
            <a:ext cx="0" cy="1860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8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25452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096000" y="3346751"/>
            <a:ext cx="4822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NEGATIVE =&gt; NON-NEGATIVE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854077" y="409667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29528" y="3900567"/>
            <a:ext cx="37636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NEW</a:t>
            </a:r>
          </a:p>
          <a:p>
            <a:r>
              <a:rPr lang="en-US" altLang="zh-TW" sz="2800" dirty="0">
                <a:solidFill>
                  <a:schemeClr val="accent1"/>
                </a:solidFill>
              </a:rPr>
              <a:t>EQUAL DISPLACEMENT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cxnSp>
        <p:nvCxnSpPr>
          <p:cNvPr id="17" name="直線接點 16"/>
          <p:cNvCxnSpPr/>
          <p:nvPr/>
        </p:nvCxnSpPr>
        <p:spPr>
          <a:xfrm flipV="1">
            <a:off x="1452282" y="1785769"/>
            <a:ext cx="4937760" cy="394805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1452282" y="1785769"/>
            <a:ext cx="3012142" cy="394805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108499" y="2280621"/>
            <a:ext cx="0" cy="34532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3239845" y="2280621"/>
            <a:ext cx="0" cy="345320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0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701731"/>
          </a:xfrm>
        </p:spPr>
        <p:txBody>
          <a:bodyPr/>
          <a:lstStyle/>
          <a:p>
            <a:r>
              <a:rPr lang="en-US" dirty="0" smtClean="0"/>
              <a:t>Problem: Pushover </a:t>
            </a:r>
            <a:r>
              <a:rPr lang="en-US" dirty="0" smtClean="0">
                <a:solidFill>
                  <a:schemeClr val="accent1"/>
                </a:solidFill>
              </a:rPr>
              <a:t>too Low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689768"/>
            <a:ext cx="6095238" cy="45523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689769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6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Defined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424763" y="2030819"/>
                <a:ext cx="5711435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"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𝑓𝑖𝑟𝑠𝑡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-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𝑚𝑜𝑑𝑒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"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𝑠𝑝𝑒𝑐𝑡𝑟𝑎𝑙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𝑎𝑐𝑐𝑒𝑙𝑒𝑟𝑎𝑡𝑖𝑜𝑛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, 5%)(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𝑔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63" y="2030819"/>
                <a:ext cx="571143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546598" y="2733747"/>
                <a:ext cx="3067891" cy="42742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Segoe UI Light" panose="020B0502040204020203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Segoe UI Light" panose="020B0502040204020203" pitchFamily="34" charset="0"/>
                        <a:sym typeface="Wingdings" panose="05000000000000000000" pitchFamily="2" charset="2"/>
                      </a:rPr>
                      <m:t>𝑓𝑖𝑟𝑠</m:t>
                    </m:r>
                    <m:r>
                      <a:rPr lang="en-US" sz="2000" i="1">
                        <a:latin typeface="Cambria Math" panose="02040503050406030204" pitchFamily="18" charset="0"/>
                        <a:cs typeface="Segoe UI Light" panose="020B0502040204020203" pitchFamily="34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Segoe UI Light" panose="020B0502040204020203" pitchFamily="34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cs typeface="Segoe UI Light" panose="020B0502040204020203" pitchFamily="34" charset="0"/>
                        <a:sym typeface="Wingdings" panose="05000000000000000000" pitchFamily="2" charset="2"/>
                      </a:rPr>
                      <m:t>𝑚𝑜𝑑𝑒</m:t>
                    </m:r>
                    <m:r>
                      <a:rPr lang="en-US" sz="2000" i="1">
                        <a:latin typeface="Cambria Math" panose="02040503050406030204" pitchFamily="18" charset="0"/>
                        <a:cs typeface="Segoe UI Light" panose="020B0502040204020203" pitchFamily="34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Segoe UI Light" panose="020B0502040204020203" pitchFamily="34" charset="0"/>
                        <a:sym typeface="Wingdings" panose="05000000000000000000" pitchFamily="2" charset="2"/>
                      </a:rPr>
                      <m:t>𝑝𝑒𝑟𝑖𝑜𝑑</m:t>
                    </m:r>
                  </m:oMath>
                </a14:m>
                <a:r>
                  <a:rPr lang="en-US" sz="2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598" y="2733747"/>
                <a:ext cx="3067891" cy="427425"/>
              </a:xfrm>
              <a:prstGeom prst="rect">
                <a:avLst/>
              </a:prstGeom>
              <a:blipFill>
                <a:blip r:embed="rId3"/>
                <a:stretch>
                  <a:fillRect l="-2982"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7442791" y="2733747"/>
            <a:ext cx="520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400574" y="2485794"/>
                <a:ext cx="420051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574" y="2485794"/>
                <a:ext cx="42005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1212112" y="2147777"/>
            <a:ext cx="0" cy="1013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6">
                <a:extLst>
                  <a:ext uri="{FF2B5EF4-FFF2-40B4-BE49-F238E27FC236}">
                    <a16:creationId xmlns:a16="http://schemas.microsoft.com/office/drawing/2014/main" id="{C1E0CF42-C81A-44E3-8E23-3023FF391977}"/>
                  </a:ext>
                </a:extLst>
              </p:cNvPr>
              <p:cNvSpPr txBox="1"/>
              <p:nvPr/>
            </p:nvSpPr>
            <p:spPr>
              <a:xfrm>
                <a:off x="1424763" y="3917028"/>
                <a:ext cx="1568250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𝑆𝑎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𝑉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/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13" name="文字方塊 6">
                <a:extLst>
                  <a:ext uri="{FF2B5EF4-FFF2-40B4-BE49-F238E27FC236}">
                    <a16:creationId xmlns:a16="http://schemas.microsoft.com/office/drawing/2014/main" id="{C1E0CF42-C81A-44E3-8E23-3023FF391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63" y="3917028"/>
                <a:ext cx="156825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1212112" y="3917028"/>
            <a:ext cx="0" cy="1856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1424763" y="5311594"/>
                <a:ext cx="3332707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=1.0</m:t>
                      </m:r>
                      <m:r>
                        <a:rPr lang="en-U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𝐷𝐿</m:t>
                      </m:r>
                      <m:r>
                        <a:rPr lang="en-U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+0.5</m:t>
                      </m:r>
                      <m:r>
                        <a:rPr lang="en-U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𝐿𝐿</m:t>
                      </m:r>
                      <m:r>
                        <a:rPr lang="en-U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? 1.0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𝐷𝐿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?</m:t>
                      </m:r>
                    </m:oMath>
                  </m:oMathPara>
                </a14:m>
                <a:endParaRPr lang="en-US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63" y="5311594"/>
                <a:ext cx="333270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424763" y="4585716"/>
                <a:ext cx="6830780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𝑀𝑎𝑠𝑠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𝐶𝑜𝑒𝑓𝑓𝑖𝑐𝑖𝑒𝑛𝑡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𝑓𝑜𝑟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𝑡h𝑒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𝐹𝑖𝑟𝑠𝑡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𝑁𝑎𝑡𝑢𝑟𝑎𝑙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63" y="4585716"/>
                <a:ext cx="683078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85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134631" cy="701731"/>
          </a:xfrm>
        </p:spPr>
        <p:txBody>
          <a:bodyPr/>
          <a:lstStyle/>
          <a:p>
            <a:r>
              <a:rPr lang="en-US" dirty="0" smtClean="0"/>
              <a:t>Close, but still have </a:t>
            </a:r>
            <a:r>
              <a:rPr lang="en-US" dirty="0" smtClean="0">
                <a:solidFill>
                  <a:schemeClr val="accent1"/>
                </a:solidFill>
              </a:rPr>
              <a:t>Gap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853C600-BC4E-4AE4-AEBB-D56437B7D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87749"/>
            <a:ext cx="6095238" cy="4552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87750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C62E633-D5E7-4311-B1F9-FE4075035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623728" cy="701731"/>
          </a:xfrm>
        </p:spPr>
        <p:txBody>
          <a:bodyPr/>
          <a:lstStyle/>
          <a:p>
            <a:r>
              <a:rPr lang="en-US" altLang="zh-TW" dirty="0" smtClean="0"/>
              <a:t>Another way </a:t>
            </a:r>
            <a:r>
              <a:rPr lang="en-US" altLang="zh-TW" dirty="0" smtClean="0">
                <a:solidFill>
                  <a:schemeClr val="accent1"/>
                </a:solidFill>
              </a:rPr>
              <a:t>IM: Base Shear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0332"/>
            <a:ext cx="6095238" cy="45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90332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6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1233"/>
            <a:ext cx="6095238" cy="455238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794389" cy="701731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3"/>
                </a:solidFill>
              </a:rPr>
              <a:t>Problem</a:t>
            </a:r>
            <a:r>
              <a:rPr lang="en-US" altLang="zh-TW" dirty="0" smtClean="0"/>
              <a:t>: </a:t>
            </a:r>
            <a:r>
              <a:rPr lang="en-US" altLang="zh-TW" dirty="0"/>
              <a:t>IM: Base Shear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7123598" y="3441867"/>
            <a:ext cx="35159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Without Median or Mean Curve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123598" y="2582853"/>
            <a:ext cx="3557048" cy="434670"/>
            <a:chOff x="7123598" y="2582853"/>
            <a:chExt cx="3557048" cy="434670"/>
          </a:xfrm>
        </p:grpSpPr>
        <p:sp>
          <p:nvSpPr>
            <p:cNvPr id="6" name="TextBox 5"/>
            <p:cNvSpPr txBox="1"/>
            <p:nvPr/>
          </p:nvSpPr>
          <p:spPr>
            <a:xfrm>
              <a:off x="7123598" y="2582853"/>
              <a:ext cx="1509388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Scaled Factor</a:t>
              </a:r>
              <a:endPara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8631866" y="2582853"/>
              <a:ext cx="0" cy="4274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414915" y="2590098"/>
              <a:ext cx="1265731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Base Shear</a:t>
              </a:r>
              <a:endPara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0680646" y="2590098"/>
              <a:ext cx="0" cy="4274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909049" y="2585629"/>
              <a:ext cx="366447" cy="427746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2000" dirty="0" smtClean="0">
                  <a:latin typeface="Segoe UI Light" panose="020B0502040204020203" pitchFamily="34" charset="0"/>
                  <a:cs typeface="Segoe UI Light" panose="020B0502040204020203" pitchFamily="34" charset="0"/>
                  <a:sym typeface="Wingdings" panose="05000000000000000000" pitchFamily="2" charset="2"/>
                </a:rPr>
                <a:t></a:t>
              </a:r>
              <a:endPara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3188" y="3676845"/>
            <a:ext cx="2186000" cy="163266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6847367" y="2590098"/>
            <a:ext cx="0" cy="21382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23598" y="4300881"/>
            <a:ext cx="484812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Base </a:t>
            </a: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Shear May </a:t>
            </a: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be Damage Measure ( DM )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04037" y="2796363"/>
            <a:ext cx="54545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25972" y="4258349"/>
            <a:ext cx="20332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797526" y="5890437"/>
            <a:ext cx="5954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528521" y="5715004"/>
            <a:ext cx="1989775" cy="3508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Scale Bigger than Former</a:t>
            </a:r>
            <a:endParaRPr lang="en-US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FEMA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420313" y="1871325"/>
            <a:ext cx="3312125" cy="267765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Linear Static Procedure </a:t>
            </a:r>
            <a:endParaRPr lang="en-US" sz="2000" dirty="0" smtClean="0"/>
          </a:p>
          <a:p>
            <a:pPr>
              <a:lnSpc>
                <a:spcPct val="120000"/>
              </a:lnSpc>
            </a:pPr>
            <a:endParaRPr lang="en-US" sz="2000" dirty="0" smtClean="0"/>
          </a:p>
          <a:p>
            <a:pPr>
              <a:lnSpc>
                <a:spcPct val="120000"/>
              </a:lnSpc>
            </a:pPr>
            <a:r>
              <a:rPr lang="en-US" sz="2000" dirty="0" smtClean="0"/>
              <a:t>Linear </a:t>
            </a:r>
            <a:r>
              <a:rPr lang="en-US" sz="2000" dirty="0"/>
              <a:t>Dynamic Procedure </a:t>
            </a:r>
            <a:endParaRPr lang="en-US" sz="2000" dirty="0" smtClean="0"/>
          </a:p>
          <a:p>
            <a:pPr>
              <a:lnSpc>
                <a:spcPct val="120000"/>
              </a:lnSpc>
            </a:pPr>
            <a:endParaRPr lang="en-US" sz="2000" dirty="0" smtClean="0"/>
          </a:p>
          <a:p>
            <a:pPr>
              <a:lnSpc>
                <a:spcPct val="120000"/>
              </a:lnSpc>
            </a:pPr>
            <a:r>
              <a:rPr lang="en-US" sz="2000" dirty="0" smtClean="0"/>
              <a:t>Nonlinear </a:t>
            </a:r>
            <a:r>
              <a:rPr lang="en-US" sz="2000" dirty="0"/>
              <a:t>Static Procedure </a:t>
            </a:r>
            <a:endParaRPr lang="en-US" sz="2000" dirty="0" smtClean="0"/>
          </a:p>
          <a:p>
            <a:pPr>
              <a:lnSpc>
                <a:spcPct val="120000"/>
              </a:lnSpc>
            </a:pPr>
            <a:endParaRPr lang="en-US" sz="2000" dirty="0" smtClean="0"/>
          </a:p>
          <a:p>
            <a:pPr>
              <a:lnSpc>
                <a:spcPct val="120000"/>
              </a:lnSpc>
            </a:pPr>
            <a:r>
              <a:rPr lang="en-US" sz="2000" dirty="0" smtClean="0"/>
              <a:t>Nonlinear </a:t>
            </a:r>
            <a:r>
              <a:rPr lang="en-US" sz="2000" dirty="0"/>
              <a:t>Dynamic Procedure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27086" y="2968687"/>
            <a:ext cx="399250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 Design and Maximum Earthquake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69712" y="3210153"/>
            <a:ext cx="956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17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BF5EC3-CBCF-41C7-846F-A9B4B81CCEA8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  <ds:schemaRef ds:uri="http://purl.org/dc/elements/1.1/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5462</TotalTime>
  <Words>266</Words>
  <Application>Microsoft Office PowerPoint</Application>
  <PresentationFormat>Widescreen</PresentationFormat>
  <Paragraphs>113</Paragraphs>
  <Slides>26</Slides>
  <Notes>4</Notes>
  <HiddenSlides>6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359</cp:revision>
  <dcterms:created xsi:type="dcterms:W3CDTF">2015-10-12T10:51:44Z</dcterms:created>
  <dcterms:modified xsi:type="dcterms:W3CDTF">2019-02-25T16:55:33Z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